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Ubuntu"/>
      <p:regular r:id="rId20"/>
      <p:bold r:id="rId21"/>
      <p:italic r:id="rId22"/>
      <p:boldItalic r:id="rId23"/>
    </p:embeddedFont>
    <p:embeddedFont>
      <p:font typeface="Raleway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3506506-E9D5-4E10-BDA5-AB708EF4AE03}">
  <a:tblStyle styleId="{03506506-E9D5-4E10-BDA5-AB708EF4AE0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Ubuntu-regular.fntdata"/><Relationship Id="rId22" Type="http://schemas.openxmlformats.org/officeDocument/2006/relationships/font" Target="fonts/Ubuntu-italic.fntdata"/><Relationship Id="rId21" Type="http://schemas.openxmlformats.org/officeDocument/2006/relationships/font" Target="fonts/Ubuntu-bold.fntdata"/><Relationship Id="rId24" Type="http://schemas.openxmlformats.org/officeDocument/2006/relationships/font" Target="fonts/Raleway-regular.fntdata"/><Relationship Id="rId23" Type="http://schemas.openxmlformats.org/officeDocument/2006/relationships/font" Target="fonts/Ubuntu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7" Type="http://schemas.openxmlformats.org/officeDocument/2006/relationships/font" Target="fonts/Raleway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d74c1d34_2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fd74c1d34_2_12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fd74c1d34_2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Brainstorming is something that you can practice - you can get better at it! Try thinking about new ideas throughout your day.</a:t>
            </a:r>
            <a:endParaRPr/>
          </a:p>
        </p:txBody>
      </p:sp>
      <p:sp>
        <p:nvSpPr>
          <p:cNvPr id="199" name="Google Shape;199;gfd74c1d34_2_13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fd74c1d34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fd74c1d34_2_136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fd74c1d34_2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fd74c1d34_2_141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d81dbd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fd81dbd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fd74c1d34_2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fd74c1d34_2_89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fd74c1d34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fd74c1d34_2_97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fd74c1d34_2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fd74c1d34_2_10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40eab888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240eab8887_0_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d74c1d34_2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fd74c1d34_2_11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d74c1d34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fd74c1d34_2_115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fd74c1d34_2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fd74c1d34_2_120:notes"/>
          <p:cNvSpPr/>
          <p:nvPr>
            <p:ph idx="2" type="sldImg"/>
          </p:nvPr>
        </p:nvSpPr>
        <p:spPr>
          <a:xfrm>
            <a:off x="381187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722313" y="3305175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1" i="0" sz="4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457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48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45025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45025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457200" y="204788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457200" y="1076325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1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1792288" y="4025504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874764" y="-1217414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463778" y="1371600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1.jpg"/><Relationship Id="rId5" Type="http://schemas.openxmlformats.org/officeDocument/2006/relationships/image" Target="../media/image2.jpg"/><Relationship Id="rId6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ctrTitle"/>
          </p:nvPr>
        </p:nvSpPr>
        <p:spPr>
          <a:xfrm>
            <a:off x="311708" y="5347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latin typeface="Ubuntu"/>
                <a:ea typeface="Ubuntu"/>
                <a:cs typeface="Ubuntu"/>
                <a:sym typeface="Ubuntu"/>
              </a:rPr>
              <a:t>Design Thinking</a:t>
            </a:r>
            <a:endParaRPr sz="72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0" name="Google Shape;130;p25"/>
          <p:cNvSpPr txBox="1"/>
          <p:nvPr>
            <p:ph idx="1" type="subTitle"/>
          </p:nvPr>
        </p:nvSpPr>
        <p:spPr>
          <a:xfrm>
            <a:off x="311700" y="27662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August 7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th, 2017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 txBox="1"/>
          <p:nvPr/>
        </p:nvSpPr>
        <p:spPr>
          <a:xfrm>
            <a:off x="1130650" y="3292775"/>
            <a:ext cx="68298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Focus on DESIGN (not materials), what is important here?</a:t>
            </a:r>
            <a:endParaRPr i="1" sz="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6" name="Google Shape;196;p34"/>
          <p:cNvSpPr txBox="1"/>
          <p:nvPr/>
        </p:nvSpPr>
        <p:spPr>
          <a:xfrm>
            <a:off x="640350" y="1642525"/>
            <a:ext cx="81753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 is the best way to get the paper ball from the ground to the table?</a:t>
            </a:r>
            <a:endParaRPr sz="3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i="0" lang="en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Ideas</a:t>
            </a:r>
            <a:endParaRPr i="0" sz="44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2" name="Google Shape;202;p35"/>
          <p:cNvSpPr txBox="1"/>
          <p:nvPr>
            <p:ph idx="1" type="body"/>
          </p:nvPr>
        </p:nvSpPr>
        <p:spPr>
          <a:xfrm>
            <a:off x="457200" y="1063229"/>
            <a:ext cx="8229600" cy="33280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397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t/>
            </a:r>
            <a:endParaRPr i="0" sz="32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3" name="Google Shape;203;p35"/>
          <p:cNvSpPr txBox="1"/>
          <p:nvPr/>
        </p:nvSpPr>
        <p:spPr>
          <a:xfrm>
            <a:off x="457200" y="4544575"/>
            <a:ext cx="50619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How do you narrow these down?</a:t>
            </a:r>
            <a:endParaRPr i="1" sz="2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6"/>
          <p:cNvSpPr txBox="1"/>
          <p:nvPr>
            <p:ph type="title"/>
          </p:nvPr>
        </p:nvSpPr>
        <p:spPr>
          <a:xfrm>
            <a:off x="457200" y="205978"/>
            <a:ext cx="8229600" cy="5518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Pugh Chart</a:t>
            </a:r>
            <a:endParaRPr i="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209" name="Google Shape;209;p36"/>
          <p:cNvGraphicFramePr/>
          <p:nvPr/>
        </p:nvGraphicFramePr>
        <p:xfrm>
          <a:off x="383658" y="840178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{03506506-E9D5-4E10-BDA5-AB708EF4AE03}</a:tableStyleId>
              </a:tblPr>
              <a:tblGrid>
                <a:gridCol w="2399800"/>
                <a:gridCol w="1871150"/>
                <a:gridCol w="2195750"/>
                <a:gridCol w="2049200"/>
              </a:tblGrid>
              <a:tr h="5321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cap="none" strike="noStrike"/>
                        <a:t>Ideas</a:t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</a:tr>
              <a:tr h="7172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</a:tr>
              <a:tr h="6554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</a:tr>
              <a:tr h="716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</a:tr>
              <a:tr h="686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</a:tr>
              <a:tr h="8602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/>
                    </a:p>
                  </a:txBody>
                  <a:tcPr marT="34300" marB="34300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7"/>
          <p:cNvSpPr txBox="1"/>
          <p:nvPr>
            <p:ph type="title"/>
          </p:nvPr>
        </p:nvSpPr>
        <p:spPr>
          <a:xfrm>
            <a:off x="457200" y="13429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i="0" lang="en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Next Steps</a:t>
            </a:r>
            <a:endParaRPr i="0" sz="44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5" name="Google Shape;215;p37"/>
          <p:cNvSpPr txBox="1"/>
          <p:nvPr>
            <p:ph idx="1" type="body"/>
          </p:nvPr>
        </p:nvSpPr>
        <p:spPr>
          <a:xfrm>
            <a:off x="457200" y="812925"/>
            <a:ext cx="8421900" cy="39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6080" lvl="0" marL="457200" marR="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Font typeface="Raleway"/>
              <a:buChar char="•"/>
            </a:pPr>
            <a:r>
              <a:rPr b="1" i="0" lang="en" sz="248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Prototyping</a:t>
            </a:r>
            <a:r>
              <a:rPr i="0" lang="en" sz="248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i="0" lang="en" sz="248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(foam core, cardboard, construction paper)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Font typeface="Raleway"/>
              <a:buChar char="–"/>
            </a:pPr>
            <a:r>
              <a:rPr i="0" lang="en" sz="217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Cheap, efficient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Font typeface="Raleway"/>
              <a:buChar char="–"/>
            </a:pPr>
            <a:r>
              <a:rPr i="0" lang="en" sz="217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Helps to visualize the end result</a:t>
            </a:r>
            <a:endParaRPr i="0" sz="217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Font typeface="Raleway"/>
              <a:buChar char="•"/>
            </a:pPr>
            <a:r>
              <a:rPr b="1" lang="en" sz="248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i="0" lang="en" sz="248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Calculations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Font typeface="Raleway"/>
              <a:buChar char="–"/>
            </a:pPr>
            <a:r>
              <a:rPr i="0" lang="en" sz="217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Is this feasible?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Font typeface="Raleway"/>
              <a:buChar char="–"/>
            </a:pPr>
            <a:r>
              <a:rPr i="0" lang="en" sz="217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Is this reasonable?</a:t>
            </a:r>
            <a:endParaRPr i="0" sz="248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342900" marR="0" rtl="0" algn="l">
              <a:lnSpc>
                <a:spcPct val="80000"/>
              </a:lnSpc>
              <a:spcBef>
                <a:spcPts val="496"/>
              </a:spcBef>
              <a:spcAft>
                <a:spcPts val="0"/>
              </a:spcAft>
              <a:buClr>
                <a:schemeClr val="dk1"/>
              </a:buClr>
              <a:buSzPts val="2480"/>
              <a:buFont typeface="Raleway"/>
              <a:buChar char="•"/>
            </a:pPr>
            <a:r>
              <a:rPr b="1" lang="en" sz="248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b="1" i="0" lang="en" sz="248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Start designing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Font typeface="Raleway"/>
              <a:buChar char="–"/>
            </a:pPr>
            <a:r>
              <a:rPr i="0" lang="en" sz="217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Many iterations, that’s ok!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-285750" lvl="1" marL="742950" marR="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Font typeface="Raleway"/>
              <a:buChar char="–"/>
            </a:pPr>
            <a:r>
              <a:rPr b="1" i="0" lang="en" sz="217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“Measure twice, cut once”</a:t>
            </a:r>
            <a:endParaRPr b="1">
              <a:latin typeface="Raleway"/>
              <a:ea typeface="Raleway"/>
              <a:cs typeface="Raleway"/>
              <a:sym typeface="Raleway"/>
            </a:endParaRPr>
          </a:p>
          <a:p>
            <a:pPr indent="0" lvl="1" marL="457200" marR="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i="0" sz="217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147955" lvl="1" marL="742950" marR="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SzPts val="2170"/>
              <a:buFont typeface="Arial"/>
              <a:buNone/>
            </a:pPr>
            <a:r>
              <a:t/>
            </a:r>
            <a:endParaRPr i="0" sz="217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1" marL="457200" marR="0" rtl="0" algn="l">
              <a:lnSpc>
                <a:spcPct val="80000"/>
              </a:lnSpc>
              <a:spcBef>
                <a:spcPts val="434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i="0" sz="217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457200" y="1931400"/>
            <a:ext cx="8229600" cy="128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700" lvl="0" marL="342900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6000"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lang="en" sz="6000">
                <a:latin typeface="Raleway"/>
                <a:ea typeface="Raleway"/>
                <a:cs typeface="Raleway"/>
                <a:sym typeface="Raleway"/>
              </a:rPr>
              <a:t>he Design Process</a:t>
            </a:r>
            <a:endParaRPr sz="6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457200" y="100697"/>
            <a:ext cx="8229600" cy="6042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lang="en">
                <a:latin typeface="Raleway"/>
                <a:ea typeface="Raleway"/>
                <a:cs typeface="Raleway"/>
                <a:sym typeface="Raleway"/>
              </a:rPr>
              <a:t>Why do we need design?</a:t>
            </a:r>
            <a:endParaRPr i="0" sz="44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www.usnews.jpg" id="141" name="Google Shape;14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9175" y="802350"/>
            <a:ext cx="4212900" cy="2150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res.jpg" id="142" name="Google Shape;142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02348" y="781112"/>
            <a:ext cx="4087800" cy="2150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maxresdefault.jpg" id="143" name="Google Shape;143;p27"/>
          <p:cNvPicPr preferRelativeResize="0"/>
          <p:nvPr/>
        </p:nvPicPr>
        <p:blipFill rotWithShape="1">
          <a:blip r:embed="rId5">
            <a:alphaModFix/>
          </a:blip>
          <a:srcRect b="0" l="3507" r="8129" t="0"/>
          <a:stretch/>
        </p:blipFill>
        <p:spPr>
          <a:xfrm>
            <a:off x="302450" y="2949425"/>
            <a:ext cx="4212900" cy="205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93000" y="2939400"/>
            <a:ext cx="4087650" cy="205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4126" y="93742"/>
            <a:ext cx="3472800" cy="201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8974" y="2335626"/>
            <a:ext cx="3364800" cy="258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08225" y="93750"/>
            <a:ext cx="2400300" cy="314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8"/>
          <p:cNvSpPr txBox="1"/>
          <p:nvPr/>
        </p:nvSpPr>
        <p:spPr>
          <a:xfrm>
            <a:off x="3508225" y="3424025"/>
            <a:ext cx="5174400" cy="14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 lot comes before the finished product</a:t>
            </a:r>
            <a:endParaRPr sz="36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3" name="Google Shape;153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60925" y="152400"/>
            <a:ext cx="2118050" cy="2933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i="0" lang="en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Designing is a Process!</a:t>
            </a:r>
            <a:endParaRPr i="0" sz="44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59" name="Google Shape;159;p29"/>
          <p:cNvGrpSpPr/>
          <p:nvPr/>
        </p:nvGrpSpPr>
        <p:grpSpPr>
          <a:xfrm>
            <a:off x="0" y="1906050"/>
            <a:ext cx="9128662" cy="1803900"/>
            <a:chOff x="0" y="1906050"/>
            <a:chExt cx="9128662" cy="1803900"/>
          </a:xfrm>
        </p:grpSpPr>
        <p:sp>
          <p:nvSpPr>
            <p:cNvPr id="160" name="Google Shape;160;p29"/>
            <p:cNvSpPr/>
            <p:nvPr/>
          </p:nvSpPr>
          <p:spPr>
            <a:xfrm>
              <a:off x="0" y="1906050"/>
              <a:ext cx="1803900" cy="1803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Empathize</a:t>
              </a:r>
              <a:endParaRPr b="1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61" name="Google Shape;161;p29"/>
            <p:cNvSpPr/>
            <p:nvPr/>
          </p:nvSpPr>
          <p:spPr>
            <a:xfrm>
              <a:off x="1831191" y="1906050"/>
              <a:ext cx="1803900" cy="1803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Define</a:t>
              </a:r>
              <a:endParaRPr b="1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62" name="Google Shape;162;p29"/>
            <p:cNvSpPr/>
            <p:nvPr/>
          </p:nvSpPr>
          <p:spPr>
            <a:xfrm>
              <a:off x="3662381" y="1906050"/>
              <a:ext cx="1803900" cy="1803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Brainstorm</a:t>
              </a:r>
              <a:endParaRPr b="1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63" name="Google Shape;163;p29"/>
            <p:cNvSpPr/>
            <p:nvPr/>
          </p:nvSpPr>
          <p:spPr>
            <a:xfrm>
              <a:off x="5493572" y="1906050"/>
              <a:ext cx="1803900" cy="1803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Prototype</a:t>
              </a:r>
              <a:endParaRPr b="1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64" name="Google Shape;164;p29"/>
            <p:cNvSpPr/>
            <p:nvPr/>
          </p:nvSpPr>
          <p:spPr>
            <a:xfrm>
              <a:off x="7324762" y="1906050"/>
              <a:ext cx="1803900" cy="18039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Test</a:t>
              </a:r>
              <a:endParaRPr b="1"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i="0" lang="en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Designing is a Process!</a:t>
            </a:r>
            <a:endParaRPr i="0" sz="44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Screen Shot 2015-10-14 at 11.35.57 PM.png" id="170" name="Google Shape;170;p30"/>
          <p:cNvPicPr preferRelativeResize="0"/>
          <p:nvPr/>
        </p:nvPicPr>
        <p:blipFill rotWithShape="1">
          <a:blip r:embed="rId3">
            <a:alphaModFix/>
          </a:blip>
          <a:srcRect b="18393" l="0" r="0" t="0"/>
          <a:stretch/>
        </p:blipFill>
        <p:spPr>
          <a:xfrm>
            <a:off x="106050" y="1063375"/>
            <a:ext cx="8931900" cy="3777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30"/>
          <p:cNvSpPr txBox="1"/>
          <p:nvPr/>
        </p:nvSpPr>
        <p:spPr>
          <a:xfrm>
            <a:off x="372150" y="2232950"/>
            <a:ext cx="974400" cy="6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Define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30"/>
          <p:cNvSpPr txBox="1"/>
          <p:nvPr/>
        </p:nvSpPr>
        <p:spPr>
          <a:xfrm>
            <a:off x="1817450" y="3854175"/>
            <a:ext cx="3173700" cy="4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Identify your m</a:t>
            </a:r>
            <a:r>
              <a:rPr lang="en" sz="2400">
                <a:solidFill>
                  <a:srgbClr val="FFFFFF"/>
                </a:solidFill>
              </a:rPr>
              <a:t>odules</a:t>
            </a:r>
            <a:endParaRPr sz="2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type="title"/>
          </p:nvPr>
        </p:nvSpPr>
        <p:spPr>
          <a:xfrm>
            <a:off x="457200" y="215053"/>
            <a:ext cx="8229600" cy="6843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i="0" lang="en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Fail! Early and Often</a:t>
            </a:r>
            <a:endParaRPr i="0" sz="44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Screen Shot 2015-10-14 at 11.39.52 PM.png" id="178" name="Google Shape;17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783" y="961132"/>
            <a:ext cx="8162400" cy="378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i="0" lang="en" sz="4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Key Players in the Design Process</a:t>
            </a:r>
            <a:endParaRPr i="0" sz="40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Google Shape;184;p32"/>
          <p:cNvSpPr txBox="1"/>
          <p:nvPr>
            <p:ph idx="1" type="body"/>
          </p:nvPr>
        </p:nvSpPr>
        <p:spPr>
          <a:xfrm>
            <a:off x="457200" y="1200150"/>
            <a:ext cx="84903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"/>
              <a:buChar char="•"/>
            </a:pPr>
            <a:r>
              <a:rPr i="0" lang="en" sz="32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Prototyp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es</a:t>
            </a:r>
            <a:r>
              <a:rPr i="0" lang="en" sz="32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(2 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kinds) </a:t>
            </a:r>
            <a:r>
              <a:rPr i="0" lang="en" sz="32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with simple materials</a:t>
            </a:r>
            <a:endParaRPr i="0" sz="32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"/>
              <a:buChar char="•"/>
            </a:pPr>
            <a:r>
              <a:rPr i="0" lang="en" sz="32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Models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- </a:t>
            </a:r>
            <a:r>
              <a:rPr i="0" lang="en" sz="32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drawings, computer</a:t>
            </a:r>
            <a:endParaRPr i="0" sz="32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"/>
              <a:buChar char="•"/>
            </a:pPr>
            <a:r>
              <a:rPr i="0" lang="en" sz="32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Talking with peers, exchanging ideas</a:t>
            </a:r>
            <a:endParaRPr i="0" sz="32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"/>
              <a:buChar char="•"/>
            </a:pPr>
            <a:r>
              <a:rPr i="0" lang="en" sz="32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Calculations to verify </a:t>
            </a:r>
            <a:endParaRPr i="0" sz="32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29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leway"/>
              <a:buChar char="•"/>
            </a:pPr>
            <a:r>
              <a:rPr i="0" lang="en" sz="32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Always think back to the big picture and design requirements</a:t>
            </a:r>
            <a:endParaRPr i="0" sz="32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type="title"/>
          </p:nvPr>
        </p:nvSpPr>
        <p:spPr>
          <a:xfrm>
            <a:off x="457200" y="1297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i="0" lang="en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Now 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It’s Y</a:t>
            </a:r>
            <a:r>
              <a:rPr i="0" lang="en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our 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T</a:t>
            </a:r>
            <a:r>
              <a:rPr i="0" lang="en" sz="44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urn!</a:t>
            </a:r>
            <a:endParaRPr i="0" sz="44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0" name="Google Shape;190;p33"/>
          <p:cNvSpPr txBox="1"/>
          <p:nvPr>
            <p:ph idx="1" type="body"/>
          </p:nvPr>
        </p:nvSpPr>
        <p:spPr>
          <a:xfrm>
            <a:off x="264925" y="905850"/>
            <a:ext cx="8597100" cy="410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i="0" lang="en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Brainstorming is </a:t>
            </a: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a key </a:t>
            </a:r>
            <a:r>
              <a:rPr i="0" lang="en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step </a:t>
            </a:r>
            <a:r>
              <a:rPr lang="en" sz="3000">
                <a:latin typeface="Raleway"/>
                <a:ea typeface="Raleway"/>
                <a:cs typeface="Raleway"/>
                <a:sym typeface="Raleway"/>
              </a:rPr>
              <a:t>for</a:t>
            </a:r>
            <a:r>
              <a:rPr i="0" lang="en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design</a:t>
            </a:r>
            <a:endParaRPr i="0" sz="30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Char char="-"/>
            </a:pPr>
            <a:r>
              <a:rPr i="0" lang="en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No idea is a bad ideas (more ideas = better!)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Char char="-"/>
            </a:pPr>
            <a:r>
              <a:rPr i="0" lang="en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Focus on QUANTITY not quality</a:t>
            </a:r>
            <a:endParaRPr i="0" sz="30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Char char="-"/>
            </a:pPr>
            <a:r>
              <a:rPr i="0" lang="en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Include a rough sketch of each idea, and a few words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Char char="-"/>
            </a:pPr>
            <a:r>
              <a:rPr i="0" lang="en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Think outside the box, it doesn’t have to make sense</a:t>
            </a:r>
            <a:endParaRPr i="0" sz="30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30200" lvl="0" marL="3429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Char char="-"/>
            </a:pPr>
            <a:r>
              <a:rPr b="1" i="0" lang="en" sz="30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Have fun!</a:t>
            </a:r>
            <a:endParaRPr b="1" i="0" sz="30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